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8" r:id="rId3"/>
    <p:sldId id="265" r:id="rId4"/>
    <p:sldId id="266" r:id="rId5"/>
    <p:sldId id="271" r:id="rId6"/>
    <p:sldId id="264" r:id="rId7"/>
    <p:sldId id="261" r:id="rId8"/>
    <p:sldId id="262" r:id="rId9"/>
    <p:sldId id="263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 varScale="1">
        <p:scale>
          <a:sx n="88" d="100"/>
          <a:sy n="88" d="100"/>
        </p:scale>
        <p:origin x="96" y="5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AFB114-8718-4DF9-8EE8-86EFB02F3CD0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3C6AF36-8200-468F-8266-74CF453892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1FADE57-01BB-4212-9D90-A699CEFC546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2CB722-EC59-4DD3-B250-B0C17935839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2CB722-EC59-4DD3-B250-B0C17935839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ECCFC-16B4-402B-8501-B38D3E755A5A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67FA0-F055-4665-8B9A-8861DAC434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0F1CD-20EA-46ED-BA6A-3C36AD9253EE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C376B-196C-4C08-8AA3-EAC2F316EF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7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8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63879-0000-47D6-B00D-30FAE24934C2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5A111-1A20-4298-92A6-204BA65FB7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701C3-F551-4DB2-BC04-E34E61D61F16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1A92D-6F5A-467D-A459-2A84E7F001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6E6CB5-2811-472A-A708-037ECFCB9EDE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7C192-0D5D-4449-8B7F-0D12BABB1F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C3FBE7-C31B-4CEF-884E-95AFB5BA7F7A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8748C-747D-4239-AA3D-21D84139F4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9F95E-3FEA-4B09-A071-5BA34232CDB5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A244B-3255-46A1-BC8A-270350C84E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BC1473-A38C-4D00-B456-0527B21AC0AE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894AD-FB72-4019-AEB5-06669091FA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B77D9-9CAB-4479-B244-6E813D010B51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62358-C912-484D-9D9B-B06560798B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19089F-806F-48B6-A087-E291BEB6E1FA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3FCE28-4013-4CD5-9814-DAC6EB65D7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0FBB56-AA0C-48F7-B5A6-7A5FBD38A7EE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37606B-F2BC-4429-8556-FD5B2BECF3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F6D96EC9-6B77-4703-81FC-51A88374E789}" type="datetimeFigureOut">
              <a:rPr lang="ru-RU"/>
              <a:pPr>
                <a:defRPr/>
              </a:pPr>
              <a:t>21.01.2025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99A2A41B-80B8-43BF-A8AB-167DBBA88B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72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fontAlgn="base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714488"/>
            <a:ext cx="8212425" cy="392909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Бюджета Новониколаевского сельского поселения Матвеево-Курганского района на 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en-US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Администрация Новониколаевского сельского 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поселения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752248"/>
              </p:ext>
            </p:extLst>
          </p:nvPr>
        </p:nvGraphicFramePr>
        <p:xfrm>
          <a:off x="611188" y="1989138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6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8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20255,4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17736,3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15218,1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Из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8577,9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9717,0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9787,5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11677,5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8019,3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5430,6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20255,4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17736,3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15218,1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0" y="-357214"/>
            <a:ext cx="87849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ln w="11430"/>
              <a:gradFill>
                <a:gsLst>
                  <a:gs pos="0">
                    <a:srgbClr val="9C5252">
                      <a:tint val="70000"/>
                      <a:satMod val="245000"/>
                    </a:srgbClr>
                  </a:gs>
                  <a:gs pos="75000">
                    <a:srgbClr val="9C5252">
                      <a:tint val="90000"/>
                      <a:shade val="60000"/>
                      <a:satMod val="240000"/>
                    </a:srgbClr>
                  </a:gs>
                  <a:gs pos="100000">
                    <a:srgbClr val="9C5252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проекта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бюджета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Новониколаевского сельского поселения Матвеево-Курганского</a:t>
            </a:r>
            <a:b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</a:t>
            </a:r>
            <a:r>
              <a:rPr lang="en-US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5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-202</a:t>
            </a:r>
            <a:r>
              <a:rPr lang="en-US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(тыс.рублей)</a:t>
            </a:r>
            <a:endParaRPr lang="ru-RU" sz="2000" dirty="0">
              <a:latin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4"/>
          <p:cNvSpPr txBox="1">
            <a:spLocks noChangeArrowheads="1"/>
          </p:cNvSpPr>
          <p:nvPr/>
        </p:nvSpPr>
        <p:spPr bwMode="auto">
          <a:xfrm>
            <a:off x="539552" y="1125538"/>
            <a:ext cx="20392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20255,4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434" name="TextBox 5"/>
          <p:cNvSpPr txBox="1">
            <a:spLocks noChangeArrowheads="1"/>
          </p:cNvSpPr>
          <p:nvPr/>
        </p:nvSpPr>
        <p:spPr bwMode="auto">
          <a:xfrm>
            <a:off x="6443663" y="1125538"/>
            <a:ext cx="208915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20255,4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3528,6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Единый сельхоз. налог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1200,0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 smtClean="0"/>
              <a:t>Налог на имущество физических лиц </a:t>
            </a:r>
            <a:r>
              <a:rPr lang="en-US" sz="1100" dirty="0" smtClean="0"/>
              <a:t>219,1</a:t>
            </a:r>
            <a:r>
              <a:rPr lang="ru-RU" sz="1100" dirty="0" smtClean="0"/>
              <a:t> </a:t>
            </a:r>
            <a:r>
              <a:rPr lang="ru-RU" sz="1100" dirty="0" smtClean="0"/>
              <a:t>тыс. руб</a:t>
            </a:r>
            <a:r>
              <a:rPr lang="ru-RU" sz="1100" dirty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3488,0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Финансовая помощь от других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677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,5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санкции, возмещение ущерба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5,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оказания платных услуг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0506" y="429309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15,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8619,7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448,2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Физ. культура и спорт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35,0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6222,2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Социал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300,0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коммунально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хозяйство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1836,2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Национальная безопасность и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правоохран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. деятельность </a:t>
            </a:r>
            <a:r>
              <a:rPr lang="en-US" sz="1100" dirty="0" smtClean="0">
                <a:latin typeface="Times New Roman" pitchFamily="18" charset="0"/>
                <a:cs typeface="Times New Roman" pitchFamily="18" charset="0"/>
              </a:rPr>
              <a:t>39,0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Образование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850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человек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1200329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проекта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бюджета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Новониколаевского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5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4"/>
          <p:cNvSpPr txBox="1">
            <a:spLocks noChangeArrowheads="1"/>
          </p:cNvSpPr>
          <p:nvPr/>
        </p:nvSpPr>
        <p:spPr bwMode="auto">
          <a:xfrm>
            <a:off x="444500" y="1125538"/>
            <a:ext cx="18716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17736,3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20482" name="TextBox 5"/>
          <p:cNvSpPr txBox="1">
            <a:spLocks noChangeArrowheads="1"/>
          </p:cNvSpPr>
          <p:nvPr/>
        </p:nvSpPr>
        <p:spPr bwMode="auto">
          <a:xfrm>
            <a:off x="6443663" y="1125538"/>
            <a:ext cx="2089150" cy="86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17736,3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3628,0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Единый сельхоз. налог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00,0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 smtClean="0"/>
              <a:t>Налог на имущество физических лиц </a:t>
            </a:r>
            <a:r>
              <a:rPr lang="en-US" sz="1100" dirty="0" smtClean="0"/>
              <a:t>256,0</a:t>
            </a:r>
            <a:r>
              <a:rPr lang="ru-RU" sz="1100" dirty="0" smtClean="0"/>
              <a:t> </a:t>
            </a:r>
            <a:r>
              <a:rPr lang="ru-RU" sz="1100" dirty="0"/>
              <a:t>тыс</a:t>
            </a:r>
            <a:r>
              <a:rPr lang="ru-RU" sz="1100" dirty="0" smtClean="0"/>
              <a:t>. руб</a:t>
            </a:r>
            <a:r>
              <a:rPr lang="ru-RU" sz="1100" dirty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4488,0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019,3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санкции, возмещение ущерба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6,1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оказания платных услуг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22,5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0506" y="429309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6,4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8060,7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387,4 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Физ. культура и спорт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50,0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5645,2 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Социал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300,0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1757,8 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Национальная безопасность и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правоохран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. деятельность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46,0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Образование 25,0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87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человек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проекта бюджета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Новониколаевского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4"/>
          <p:cNvSpPr txBox="1">
            <a:spLocks noChangeArrowheads="1"/>
          </p:cNvSpPr>
          <p:nvPr/>
        </p:nvSpPr>
        <p:spPr bwMode="auto">
          <a:xfrm>
            <a:off x="444500" y="1125538"/>
            <a:ext cx="18716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218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0482" name="TextBox 5"/>
          <p:cNvSpPr txBox="1">
            <a:spLocks noChangeArrowheads="1"/>
          </p:cNvSpPr>
          <p:nvPr/>
        </p:nvSpPr>
        <p:spPr bwMode="auto">
          <a:xfrm>
            <a:off x="6443663" y="1125538"/>
            <a:ext cx="208915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Расходы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8,1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3600,6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Единый сельхоз. налог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00,0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 smtClean="0"/>
              <a:t>Налог на имущество физических лиц </a:t>
            </a:r>
            <a:r>
              <a:rPr lang="en-US" sz="1100" dirty="0" smtClean="0"/>
              <a:t>233,0</a:t>
            </a:r>
            <a:r>
              <a:rPr lang="ru-RU" sz="1100" dirty="0" smtClean="0"/>
              <a:t> </a:t>
            </a:r>
            <a:r>
              <a:rPr lang="ru-RU" sz="1100" dirty="0" err="1" smtClean="0"/>
              <a:t>тыс.р</a:t>
            </a:r>
            <a:r>
              <a:rPr lang="ru-RU" sz="1100" dirty="0" smtClean="0"/>
              <a:t> </a:t>
            </a:r>
            <a:r>
              <a:rPr lang="ru-RU" sz="1100" dirty="0" err="1" smtClean="0"/>
              <a:t>уб</a:t>
            </a:r>
            <a:r>
              <a:rPr lang="ru-RU" sz="1100" dirty="0"/>
              <a:t>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4608,0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5430,6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санкции, возмещение ущерба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6,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оказания платных услуг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22,5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70506" y="429309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17,1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151,4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463,9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 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Физ. культура и спорт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35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4005,0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Социал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300,0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2198,8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тыс.руб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Национальная безопасность и </a:t>
            </a:r>
            <a:r>
              <a:rPr lang="ru-RU" sz="1100" dirty="0" err="1">
                <a:latin typeface="Times New Roman" pitchFamily="18" charset="0"/>
                <a:cs typeface="Times New Roman" pitchFamily="18" charset="0"/>
              </a:rPr>
              <a:t>правоохран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. деятельность </a:t>
            </a:r>
            <a:r>
              <a:rPr lang="en-US" sz="1100" dirty="0" smtClean="0">
                <a:latin typeface="Times New Roman" pitchFamily="18" charset="0"/>
                <a:cs typeface="Times New Roman" pitchFamily="18" charset="0"/>
              </a:rPr>
              <a:t>39,0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Образование 25,0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91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человек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проекта бюджета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Новониколаевского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412776"/>
            <a:ext cx="8229600" cy="764704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налоговых 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неналоговых доходов </a:t>
            </a: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бюджета 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Новониколаевского </a:t>
            </a: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сельского поселения в 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году</a:t>
            </a:r>
            <a: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2000" dirty="0"/>
          </a:p>
        </p:txBody>
      </p:sp>
      <p:graphicFrame>
        <p:nvGraphicFramePr>
          <p:cNvPr id="22530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6940515"/>
              </p:ext>
            </p:extLst>
          </p:nvPr>
        </p:nvGraphicFramePr>
        <p:xfrm>
          <a:off x="769938" y="2032000"/>
          <a:ext cx="7581900" cy="256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7" name="Лист" r:id="rId3" imgW="10039350" imgH="3390900" progId="Excel.Sheet.8">
                  <p:embed/>
                </p:oleObj>
              </mc:Choice>
              <mc:Fallback>
                <p:oleObj name="Лист" r:id="rId3" imgW="10039350" imgH="3390900" progId="Excel.Shee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38" y="2032000"/>
                        <a:ext cx="7581900" cy="25606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3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4284002"/>
              </p:ext>
            </p:extLst>
          </p:nvPr>
        </p:nvGraphicFramePr>
        <p:xfrm>
          <a:off x="728663" y="1655763"/>
          <a:ext cx="7591425" cy="425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1" name="Лист" r:id="rId3" imgW="8067675" imgH="4524375" progId="Excel.Sheet.8">
                  <p:embed/>
                </p:oleObj>
              </mc:Choice>
              <mc:Fallback>
                <p:oleObj name="Лист" r:id="rId3" imgW="8067675" imgH="4524375" progId="Excel.Sheet.8">
                  <p:embed/>
                  <p:pic>
                    <p:nvPicPr>
                      <p:cNvPr id="0" name="Объект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8663" y="1655763"/>
                        <a:ext cx="7591425" cy="4257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4" name="TextBox 4"/>
          <p:cNvSpPr txBox="1">
            <a:spLocks noChangeArrowheads="1"/>
          </p:cNvSpPr>
          <p:nvPr/>
        </p:nvSpPr>
        <p:spPr bwMode="auto">
          <a:xfrm>
            <a:off x="249238" y="1516063"/>
            <a:ext cx="15843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latin typeface="Times New Roman" pitchFamily="18" charset="0"/>
                <a:cs typeface="Times New Roman" pitchFamily="18" charset="0"/>
              </a:rPr>
              <a:t>млн.рублей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 учреждений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7496,6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-300,0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1836,2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Образование –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МКУК МКР «Новониколаевский сельский дом культуры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13176"/>
            <a:ext cx="4248472" cy="17281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Коммунальное хозяйство-60,0,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1746,2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квалификации специалистов сельского поселения.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Новониколаевского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</a:t>
            </a:r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5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 аппарата управления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9891,0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рублей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и техногенного характера,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пожарная безопасность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39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410,8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9624" y="5733256"/>
            <a:ext cx="3346500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муниципальных служащих;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,9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обслуживающий персонал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другие общегосударственные вопросы (в т.ч. регистрация имущества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17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0,0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-модернизация системы оповещения.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7985" y="5733256"/>
            <a:ext cx="4608511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657215" y="5949280"/>
            <a:ext cx="720080" cy="36004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 учреждений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6222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-300,0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2047,2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Образование 25,0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МКУК МКР «Новониколаевский сельский дом культуры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13176"/>
            <a:ext cx="4248472" cy="17281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Коммунальное хозяйство- 60,0; благоустройство-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1955,2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квалификации специалистов сельского поселения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Новониколаевского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</a:t>
            </a:r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6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 аппарата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управления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7388,5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и техногенного характера,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пожарная безопасность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39,0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448,2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9624" y="5733256"/>
            <a:ext cx="3346500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35,0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муниципальных служащих;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,9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обслуживающий персонал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выборов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577,2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другие общегосударственные вопросы (в т.ч. регистрация имущества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02,2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Условно-утвержденные расходы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-432,2.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-модернизация системы оповещения.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7985" y="5733256"/>
            <a:ext cx="4608511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657215" y="5949280"/>
            <a:ext cx="720080" cy="36004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005,0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-300,0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2198,8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Образование 25,0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МКУК МКР «Новониколаевский сельский дом культуры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13176"/>
            <a:ext cx="4248472" cy="17281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Коммунальное хозяйство-60,0;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благоустройство-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2103,8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квалификации специалистов сельского поселения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Новониколаевского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</a:t>
            </a:r>
            <a:r>
              <a:rPr lang="en-US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7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Содержание аппарата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управления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7170,4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и техногенного характера,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пожарная безопасность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0,0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тыс.рублей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39624" y="5733256"/>
            <a:ext cx="3346500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38,5 тыс.рублей.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муниципальных служащих;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,9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обслуживающий персонал;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-другие общегосударственные вопросы (в т.ч. регистрация имущества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929,2;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Условно-утвержденные расходы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-759,2.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обороны;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-модернизация системы оповещения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7985" y="5733256"/>
            <a:ext cx="4608511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657215" y="5949280"/>
            <a:ext cx="720080" cy="36004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1193</TotalTime>
  <Words>1052</Words>
  <Application>Microsoft Office PowerPoint</Application>
  <PresentationFormat>Экран (4:3)</PresentationFormat>
  <Paragraphs>197</Paragraphs>
  <Slides>13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Courier New</vt:lpstr>
      <vt:lpstr>Palatino Linotype</vt:lpstr>
      <vt:lpstr>Times New Roman</vt:lpstr>
      <vt:lpstr>Исполнительная</vt:lpstr>
      <vt:lpstr>Лист Microsoft Excel 97–2003</vt:lpstr>
      <vt:lpstr>Проект Бюджета Новониколаевского сельского поселения Матвеево-Курганского района на  2025-2027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налоговых и неналоговых доходов бюджета Новониколаевского сельского поселения в 2025 году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Новониколаевского сельского поселения Матвеево-Курганского района на 2020-2022 годы</dc:title>
  <dc:creator>Никита</dc:creator>
  <cp:lastModifiedBy>Admin</cp:lastModifiedBy>
  <cp:revision>108</cp:revision>
  <dcterms:created xsi:type="dcterms:W3CDTF">2014-05-11T13:45:39Z</dcterms:created>
  <dcterms:modified xsi:type="dcterms:W3CDTF">2025-01-21T13:14:26Z</dcterms:modified>
</cp:coreProperties>
</file>